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XrTE/syvTP3J1VXsf5mcWWuy3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*had to search for a new “dataset” of words that were most prevalent during the pandemic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f524c373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f524c3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535e94647_2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535e94647_2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5f524c37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5f524c37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5a70d4f2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e65a70d4f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ctrTitle"/>
          </p:nvPr>
        </p:nvSpPr>
        <p:spPr>
          <a:xfrm>
            <a:off x="1524000" y="14139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subTitle"/>
          </p:nvPr>
        </p:nvSpPr>
        <p:spPr>
          <a:xfrm>
            <a:off x="1524000" y="393334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9"/>
          <p:cNvSpPr/>
          <p:nvPr/>
        </p:nvSpPr>
        <p:spPr>
          <a:xfrm>
            <a:off x="0" y="5711687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 rot="5400000">
            <a:off x="3887870" y="-1631688"/>
            <a:ext cx="441626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838200" y="139841"/>
            <a:ext cx="10515600" cy="107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838200" y="1653349"/>
            <a:ext cx="10515600" cy="4238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1850" y="1470991"/>
            <a:ext cx="10515600" cy="243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1850" y="4072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1"/>
          <p:cNvSpPr/>
          <p:nvPr/>
        </p:nvSpPr>
        <p:spPr>
          <a:xfrm>
            <a:off x="0" y="5738190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838200" y="113337"/>
            <a:ext cx="10515600" cy="1105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838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2" type="body"/>
          </p:nvPr>
        </p:nvSpPr>
        <p:spPr>
          <a:xfrm>
            <a:off x="6172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9788" y="100085"/>
            <a:ext cx="10515600" cy="1119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9788" y="1416123"/>
            <a:ext cx="5157787" cy="875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839788" y="2240035"/>
            <a:ext cx="5157787" cy="37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3" type="body"/>
          </p:nvPr>
        </p:nvSpPr>
        <p:spPr>
          <a:xfrm>
            <a:off x="6172200" y="1429375"/>
            <a:ext cx="5183188" cy="875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3"/>
          <p:cNvSpPr txBox="1"/>
          <p:nvPr>
            <p:ph idx="4" type="body"/>
          </p:nvPr>
        </p:nvSpPr>
        <p:spPr>
          <a:xfrm>
            <a:off x="6172200" y="2253287"/>
            <a:ext cx="5183188" cy="37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839788" y="-19874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82053" y="5904410"/>
            <a:ext cx="1973574" cy="91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150" y="6071949"/>
            <a:ext cx="1131064" cy="75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429" y="6240631"/>
            <a:ext cx="1831312" cy="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7496" y="6294558"/>
            <a:ext cx="2463029" cy="536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417981"/>
            <a:ext cx="10515600" cy="4416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/>
          <p:nvPr/>
        </p:nvSpPr>
        <p:spPr>
          <a:xfrm>
            <a:off x="0" y="1329008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8"/>
          <p:cNvSpPr/>
          <p:nvPr/>
        </p:nvSpPr>
        <p:spPr>
          <a:xfrm>
            <a:off x="0" y="1219582"/>
            <a:ext cx="12192000" cy="92764"/>
          </a:xfrm>
          <a:prstGeom prst="rect">
            <a:avLst/>
          </a:prstGeom>
          <a:solidFill>
            <a:srgbClr val="F94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21.jpg"/><Relationship Id="rId7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1650225" y="150431"/>
            <a:ext cx="8351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Morgan State Team 2</a:t>
            </a:r>
            <a:endParaRPr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126700" y="2061000"/>
            <a:ext cx="6674100" cy="273600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100">
                <a:latin typeface="Baloo 2"/>
                <a:ea typeface="Baloo 2"/>
                <a:cs typeface="Baloo 2"/>
                <a:sym typeface="Baloo 2"/>
              </a:rPr>
              <a:t>A </a:t>
            </a:r>
            <a:r>
              <a:rPr b="1" lang="en-US" sz="310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web scraper</a:t>
            </a:r>
            <a:r>
              <a:rPr lang="en-US" sz="3100">
                <a:latin typeface="Baloo 2"/>
                <a:ea typeface="Baloo 2"/>
                <a:cs typeface="Baloo 2"/>
                <a:sym typeface="Baloo 2"/>
              </a:rPr>
              <a:t> designed to determine how much chatter there was about</a:t>
            </a:r>
            <a:r>
              <a:rPr b="1" lang="en-US" sz="3100">
                <a:latin typeface="Baloo 2"/>
                <a:ea typeface="Baloo 2"/>
                <a:cs typeface="Baloo 2"/>
                <a:sym typeface="Baloo 2"/>
              </a:rPr>
              <a:t> </a:t>
            </a:r>
            <a:r>
              <a:rPr b="1" lang="en-US" sz="310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Covid-19</a:t>
            </a:r>
            <a:r>
              <a:rPr lang="en-US" sz="3100">
                <a:latin typeface="Baloo 2"/>
                <a:ea typeface="Baloo 2"/>
                <a:cs typeface="Baloo 2"/>
                <a:sym typeface="Baloo 2"/>
              </a:rPr>
              <a:t> in the CNN Business articles </a:t>
            </a:r>
            <a:endParaRPr sz="31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100">
                <a:latin typeface="Baloo 2"/>
                <a:ea typeface="Baloo 2"/>
                <a:cs typeface="Baloo 2"/>
                <a:sym typeface="Baloo 2"/>
              </a:rPr>
              <a:t>during the </a:t>
            </a:r>
            <a:r>
              <a:rPr b="1" lang="en-US" sz="310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Beginning Stages of Covid    </a:t>
            </a:r>
            <a:r>
              <a:rPr b="1" lang="en-US" sz="3100">
                <a:latin typeface="Baloo 2"/>
                <a:ea typeface="Baloo 2"/>
                <a:cs typeface="Baloo 2"/>
                <a:sym typeface="Baloo 2"/>
              </a:rPr>
              <a:t>   </a:t>
            </a:r>
            <a:endParaRPr b="1" sz="31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100">
                <a:latin typeface="Baloo 2"/>
                <a:ea typeface="Baloo 2"/>
                <a:cs typeface="Baloo 2"/>
                <a:sym typeface="Baloo 2"/>
              </a:rPr>
              <a:t>  </a:t>
            </a:r>
            <a:r>
              <a:rPr lang="en-US" sz="3100">
                <a:latin typeface="Baloo 2"/>
                <a:ea typeface="Baloo 2"/>
                <a:cs typeface="Baloo 2"/>
                <a:sym typeface="Baloo 2"/>
              </a:rPr>
              <a:t>(March 2020 to April 2020)</a:t>
            </a:r>
            <a:endParaRPr sz="31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21958" l="6557" r="7501" t="13549"/>
          <a:stretch/>
        </p:blipFill>
        <p:spPr>
          <a:xfrm>
            <a:off x="6800801" y="1496401"/>
            <a:ext cx="5514975" cy="4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ctrTitle"/>
          </p:nvPr>
        </p:nvSpPr>
        <p:spPr>
          <a:xfrm>
            <a:off x="1338300" y="165750"/>
            <a:ext cx="95154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Roadblocks Along the Way</a:t>
            </a:r>
            <a:endParaRPr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261775" y="1669625"/>
            <a:ext cx="1162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3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Initial</a:t>
            </a:r>
            <a:r>
              <a:rPr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output was returning articles and prepositions such as </a:t>
            </a:r>
            <a:endParaRPr i="0" sz="33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3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and, to, the, but , then, there</a:t>
            </a:r>
            <a:r>
              <a:rPr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, etc.</a:t>
            </a:r>
            <a:endParaRPr i="0" sz="33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5029375" y="3096625"/>
            <a:ext cx="654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8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In order to be able to </a:t>
            </a:r>
            <a:r>
              <a:rPr b="1" i="0" lang="en-US" sz="28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focus on the </a:t>
            </a:r>
            <a:r>
              <a:rPr b="1" i="0" lang="en-US" sz="28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important</a:t>
            </a:r>
            <a:r>
              <a:rPr b="1" i="0" lang="en-US" sz="28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 words</a:t>
            </a:r>
            <a:r>
              <a:rPr i="0" lang="en-US" sz="28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, we had to </a:t>
            </a:r>
            <a:r>
              <a:rPr b="1" i="0" lang="en-US" sz="28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filter</a:t>
            </a:r>
            <a:r>
              <a:rPr i="0" lang="en-US" sz="28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out these </a:t>
            </a:r>
            <a:r>
              <a:rPr b="1" i="0" lang="en-US" sz="28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overly common words</a:t>
            </a:r>
            <a:r>
              <a:rPr i="0" lang="en-US" sz="28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(stop words) to get a </a:t>
            </a:r>
            <a:r>
              <a:rPr i="0" lang="en-US" sz="28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better representation of frequently used words. </a:t>
            </a:r>
            <a:endParaRPr i="0" sz="28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125" y="3147127"/>
            <a:ext cx="2443700" cy="243285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Overcoming Roadblocks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328750" y="1877000"/>
            <a:ext cx="5937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In order to combat the web scraper giving us </a:t>
            </a: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stop words </a:t>
            </a: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we set up </a:t>
            </a:r>
            <a:r>
              <a:rPr b="1" lang="en-US" sz="2700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parameters</a:t>
            </a: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 that made it easier to get the output that we needed. </a:t>
            </a:r>
            <a:endParaRPr sz="27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To get words that related to covid, we researched various news outlets for </a:t>
            </a:r>
            <a:r>
              <a:rPr b="1" lang="en-US" sz="2700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most frequently used words </a:t>
            </a:r>
            <a:r>
              <a:rPr lang="en-US" sz="2700">
                <a:latin typeface="Baloo 2"/>
                <a:ea typeface="Baloo 2"/>
                <a:cs typeface="Baloo 2"/>
                <a:sym typeface="Baloo 2"/>
              </a:rPr>
              <a:t>during the pandemic.</a:t>
            </a:r>
            <a:endParaRPr sz="27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46129" l="0" r="0" t="0"/>
          <a:stretch/>
        </p:blipFill>
        <p:spPr>
          <a:xfrm>
            <a:off x="6977025" y="1985021"/>
            <a:ext cx="3046000" cy="28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 b="-4402" l="-6381" r="0" t="53668"/>
          <a:stretch/>
        </p:blipFill>
        <p:spPr>
          <a:xfrm>
            <a:off x="9200985" y="1985013"/>
            <a:ext cx="2991027" cy="24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975" y="5400150"/>
            <a:ext cx="5676900" cy="36195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10"/>
          <p:cNvSpPr/>
          <p:nvPr/>
        </p:nvSpPr>
        <p:spPr>
          <a:xfrm>
            <a:off x="6834850" y="1691550"/>
            <a:ext cx="4455300" cy="347490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f524c373_0_50"/>
          <p:cNvSpPr txBox="1"/>
          <p:nvPr>
            <p:ph type="title"/>
          </p:nvPr>
        </p:nvSpPr>
        <p:spPr>
          <a:xfrm>
            <a:off x="317225" y="101750"/>
            <a:ext cx="112302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Words that showed up </a:t>
            </a:r>
            <a:r>
              <a:rPr lang="en-US" sz="2800">
                <a:solidFill>
                  <a:srgbClr val="F94700"/>
                </a:solidFill>
                <a:latin typeface="Fredoka One"/>
                <a:ea typeface="Fredoka One"/>
                <a:cs typeface="Fredoka One"/>
                <a:sym typeface="Fredoka One"/>
              </a:rPr>
              <a:t>most frequently</a:t>
            </a:r>
            <a:r>
              <a:rPr lang="en-US" sz="28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 amongst </a:t>
            </a:r>
            <a:r>
              <a:rPr lang="en-US" sz="2800">
                <a:solidFill>
                  <a:srgbClr val="F94700"/>
                </a:solidFill>
                <a:latin typeface="Fredoka One"/>
                <a:ea typeface="Fredoka One"/>
                <a:cs typeface="Fredoka One"/>
                <a:sym typeface="Fredoka One"/>
              </a:rPr>
              <a:t>all</a:t>
            </a:r>
            <a:r>
              <a:rPr lang="en-US" sz="28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 the articles</a:t>
            </a:r>
            <a:endParaRPr sz="55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73" name="Google Shape;173;ge5f524c373_0_50"/>
          <p:cNvPicPr preferRelativeResize="0"/>
          <p:nvPr/>
        </p:nvPicPr>
        <p:blipFill rotWithShape="1">
          <a:blip r:embed="rId3">
            <a:alphaModFix/>
          </a:blip>
          <a:srcRect b="0" l="0" r="16971" t="8164"/>
          <a:stretch/>
        </p:blipFill>
        <p:spPr>
          <a:xfrm>
            <a:off x="5039900" y="1573713"/>
            <a:ext cx="5737400" cy="448882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ge5f524c373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725" y="1762411"/>
            <a:ext cx="2098050" cy="382020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ge5f524c373_0_50"/>
          <p:cNvSpPr txBox="1"/>
          <p:nvPr/>
        </p:nvSpPr>
        <p:spPr>
          <a:xfrm>
            <a:off x="378475" y="2290000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5f524c373_0_50"/>
          <p:cNvSpPr txBox="1"/>
          <p:nvPr/>
        </p:nvSpPr>
        <p:spPr>
          <a:xfrm>
            <a:off x="4551638" y="3009175"/>
            <a:ext cx="13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35e94647_2_908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Our Application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82" name="Google Shape;182;ge535e94647_2_908"/>
          <p:cNvPicPr preferRelativeResize="0"/>
          <p:nvPr/>
        </p:nvPicPr>
        <p:blipFill rotWithShape="1">
          <a:blip r:embed="rId3">
            <a:alphaModFix/>
          </a:blip>
          <a:srcRect b="0" l="0" r="15775" t="6646"/>
          <a:stretch/>
        </p:blipFill>
        <p:spPr>
          <a:xfrm>
            <a:off x="6011900" y="2200150"/>
            <a:ext cx="4252675" cy="390372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ge535e94647_2_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425" y="2222950"/>
            <a:ext cx="1901820" cy="368722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ge535e94647_2_908"/>
          <p:cNvSpPr txBox="1"/>
          <p:nvPr/>
        </p:nvSpPr>
        <p:spPr>
          <a:xfrm>
            <a:off x="374175" y="2970575"/>
            <a:ext cx="2244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Baloo 2"/>
                <a:ea typeface="Baloo 2"/>
                <a:cs typeface="Baloo 2"/>
                <a:sym typeface="Baloo 2"/>
              </a:rPr>
              <a:t>Words in the </a:t>
            </a:r>
            <a:r>
              <a:rPr b="1" lang="en-US" sz="2600">
                <a:latin typeface="Baloo 2"/>
                <a:ea typeface="Baloo 2"/>
                <a:cs typeface="Baloo 2"/>
                <a:sym typeface="Baloo 2"/>
              </a:rPr>
              <a:t>pandemic.txt</a:t>
            </a:r>
            <a:r>
              <a:rPr lang="en-US" sz="2600">
                <a:latin typeface="Baloo 2"/>
                <a:ea typeface="Baloo 2"/>
                <a:cs typeface="Baloo 2"/>
                <a:sym typeface="Baloo 2"/>
              </a:rPr>
              <a:t> file</a:t>
            </a:r>
            <a:endParaRPr sz="26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85" name="Google Shape;185;ge535e94647_2_908"/>
          <p:cNvSpPr txBox="1"/>
          <p:nvPr/>
        </p:nvSpPr>
        <p:spPr>
          <a:xfrm>
            <a:off x="5081537" y="1390500"/>
            <a:ext cx="5992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Baloo 2"/>
                <a:ea typeface="Baloo 2"/>
                <a:cs typeface="Baloo 2"/>
                <a:sym typeface="Baloo 2"/>
              </a:rPr>
              <a:t>Bar graph to show the  </a:t>
            </a:r>
            <a:r>
              <a:rPr b="1" lang="en-US" sz="1900">
                <a:latin typeface="Baloo 2"/>
                <a:ea typeface="Baloo 2"/>
                <a:cs typeface="Baloo 2"/>
                <a:sym typeface="Baloo 2"/>
              </a:rPr>
              <a:t>frequency</a:t>
            </a:r>
            <a:r>
              <a:rPr lang="en-US" sz="1900">
                <a:latin typeface="Baloo 2"/>
                <a:ea typeface="Baloo 2"/>
                <a:cs typeface="Baloo 2"/>
                <a:sym typeface="Baloo 2"/>
              </a:rPr>
              <a:t> of how much these words showed up in the </a:t>
            </a:r>
            <a:r>
              <a:rPr b="1" lang="en-US" sz="1900">
                <a:latin typeface="Baloo 2"/>
                <a:ea typeface="Baloo 2"/>
                <a:cs typeface="Baloo 2"/>
                <a:sym typeface="Baloo 2"/>
              </a:rPr>
              <a:t>CNN business articles</a:t>
            </a:r>
            <a:r>
              <a:rPr lang="en-US" sz="1900">
                <a:latin typeface="Baloo 2"/>
                <a:ea typeface="Baloo 2"/>
                <a:cs typeface="Baloo 2"/>
                <a:sym typeface="Baloo 2"/>
              </a:rPr>
              <a:t> </a:t>
            </a:r>
            <a:endParaRPr sz="1900"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782600" y="130566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>
                <a:solidFill>
                  <a:srgbClr val="00256D"/>
                </a:solidFill>
                <a:highlight>
                  <a:srgbClr val="FFFFFF"/>
                </a:highlight>
                <a:latin typeface="Fredoka One"/>
                <a:ea typeface="Fredoka One"/>
                <a:cs typeface="Fredoka One"/>
                <a:sym typeface="Fredoka One"/>
              </a:rPr>
              <a:t>Lessons Learned</a:t>
            </a:r>
            <a:endParaRPr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272000" y="1792000"/>
            <a:ext cx="65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loo 2"/>
              <a:buChar char="●"/>
            </a:pP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Learned about the </a:t>
            </a:r>
            <a:r>
              <a:rPr b="1" lang="en-US" sz="2400">
                <a:latin typeface="Baloo 2"/>
                <a:ea typeface="Baloo 2"/>
                <a:cs typeface="Baloo 2"/>
                <a:sym typeface="Baloo 2"/>
              </a:rPr>
              <a:t>severity </a:t>
            </a: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of the pandemic</a:t>
            </a:r>
            <a:endParaRPr b="1" sz="24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250" y="3169050"/>
            <a:ext cx="2483674" cy="2483674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13"/>
          <p:cNvSpPr txBox="1"/>
          <p:nvPr/>
        </p:nvSpPr>
        <p:spPr>
          <a:xfrm>
            <a:off x="272000" y="2325425"/>
            <a:ext cx="1068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"/>
              <a:buChar char="●"/>
            </a:pP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Explored</a:t>
            </a: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more about the possibilities of</a:t>
            </a: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machine learning</a:t>
            </a: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through this project process and intense research. </a:t>
            </a:r>
            <a:endParaRPr b="1" sz="24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272000" y="3248825"/>
            <a:ext cx="869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"/>
              <a:buChar char="●"/>
            </a:pP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Learned that the </a:t>
            </a: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first way</a:t>
            </a: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to do something is not always the </a:t>
            </a: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best way </a:t>
            </a:r>
            <a:endParaRPr/>
          </a:p>
        </p:txBody>
      </p:sp>
      <p:sp>
        <p:nvSpPr>
          <p:cNvPr id="195" name="Google Shape;195;p13"/>
          <p:cNvSpPr txBox="1"/>
          <p:nvPr/>
        </p:nvSpPr>
        <p:spPr>
          <a:xfrm>
            <a:off x="272000" y="4225250"/>
            <a:ext cx="821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"/>
              <a:buChar char="●"/>
            </a:pP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Learned that working on things </a:t>
            </a: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simultaneously</a:t>
            </a:r>
            <a:r>
              <a:rPr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is the best way to get work done in a </a:t>
            </a:r>
            <a:r>
              <a:rPr b="1" lang="en-US" sz="2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timely manner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Positive Impact</a:t>
            </a:r>
            <a:endParaRPr sz="5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1" name="Google Shape;201;p14"/>
          <p:cNvSpPr txBox="1"/>
          <p:nvPr>
            <p:ph idx="1" type="body"/>
          </p:nvPr>
        </p:nvSpPr>
        <p:spPr>
          <a:xfrm>
            <a:off x="284725" y="1989838"/>
            <a:ext cx="5796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Baloo 2"/>
              <a:buChar char="•"/>
            </a:pPr>
            <a:r>
              <a:rPr lang="en-US">
                <a:latin typeface="Baloo 2"/>
                <a:ea typeface="Baloo 2"/>
                <a:cs typeface="Baloo 2"/>
                <a:sym typeface="Baloo 2"/>
              </a:rPr>
              <a:t>Signifies </a:t>
            </a:r>
            <a:r>
              <a:rPr b="1" lang="en-US">
                <a:latin typeface="Baloo 2"/>
                <a:ea typeface="Baloo 2"/>
                <a:cs typeface="Baloo 2"/>
                <a:sym typeface="Baloo 2"/>
              </a:rPr>
              <a:t>relevance</a:t>
            </a:r>
            <a:r>
              <a:rPr lang="en-US">
                <a:latin typeface="Baloo 2"/>
                <a:ea typeface="Baloo 2"/>
                <a:cs typeface="Baloo 2"/>
                <a:sym typeface="Baloo 2"/>
              </a:rPr>
              <a:t> of topics to users</a:t>
            </a:r>
            <a:endParaRPr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5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2300" y="1764541"/>
            <a:ext cx="5796600" cy="3866332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14"/>
          <p:cNvSpPr txBox="1"/>
          <p:nvPr/>
        </p:nvSpPr>
        <p:spPr>
          <a:xfrm>
            <a:off x="284725" y="3152025"/>
            <a:ext cx="5796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Char char="•"/>
            </a:pPr>
            <a:r>
              <a:rPr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Highlights the </a:t>
            </a:r>
            <a:r>
              <a:rPr b="1"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importance</a:t>
            </a:r>
            <a:r>
              <a:rPr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of a particular subject</a:t>
            </a:r>
            <a:endParaRPr/>
          </a:p>
        </p:txBody>
      </p:sp>
      <p:sp>
        <p:nvSpPr>
          <p:cNvPr id="204" name="Google Shape;204;p14"/>
          <p:cNvSpPr txBox="1"/>
          <p:nvPr/>
        </p:nvSpPr>
        <p:spPr>
          <a:xfrm>
            <a:off x="284725" y="4294388"/>
            <a:ext cx="5173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Char char="•"/>
            </a:pPr>
            <a:r>
              <a:rPr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Indicates </a:t>
            </a:r>
            <a:r>
              <a:rPr b="1"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popularity</a:t>
            </a:r>
            <a:r>
              <a:rPr lang="en-US" sz="2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of certain words or topics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Negative Impact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0" name="Google Shape;210;p15"/>
          <p:cNvSpPr txBox="1"/>
          <p:nvPr>
            <p:ph idx="1" type="body"/>
          </p:nvPr>
        </p:nvSpPr>
        <p:spPr>
          <a:xfrm>
            <a:off x="6958250" y="1643500"/>
            <a:ext cx="51657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Baloo 2"/>
              <a:buChar char="•"/>
            </a:pPr>
            <a:r>
              <a:rPr lang="en-US" sz="2900">
                <a:latin typeface="Baloo 2"/>
                <a:ea typeface="Baloo 2"/>
                <a:cs typeface="Baloo 2"/>
                <a:sym typeface="Baloo 2"/>
              </a:rPr>
              <a:t> Information may prompt people to make</a:t>
            </a:r>
            <a:r>
              <a:rPr b="1" lang="en-US" sz="2900">
                <a:latin typeface="Baloo 2"/>
                <a:ea typeface="Baloo 2"/>
                <a:cs typeface="Baloo 2"/>
                <a:sym typeface="Baloo 2"/>
              </a:rPr>
              <a:t> rash decisions</a:t>
            </a:r>
            <a:endParaRPr b="1" sz="29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57350"/>
            <a:ext cx="6009951" cy="355665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15"/>
          <p:cNvSpPr txBox="1"/>
          <p:nvPr/>
        </p:nvSpPr>
        <p:spPr>
          <a:xfrm>
            <a:off x="6958250" y="3242900"/>
            <a:ext cx="48978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loo 2"/>
              <a:buChar char="•"/>
            </a:pPr>
            <a:r>
              <a:rPr lang="en-US" sz="29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nature of this application </a:t>
            </a:r>
            <a:r>
              <a:rPr b="1" lang="en-US" sz="29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does not</a:t>
            </a:r>
            <a:r>
              <a:rPr lang="en-US" sz="29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leave room for context</a:t>
            </a:r>
            <a:endParaRPr sz="29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loo 2"/>
              <a:buChar char="•"/>
            </a:pPr>
            <a:r>
              <a:rPr lang="en-US" sz="29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Risk of </a:t>
            </a:r>
            <a:r>
              <a:rPr b="1" lang="en-US" sz="29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potential biases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Future Research</a:t>
            </a:r>
            <a:endParaRPr sz="48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8" name="Google Shape;218;p16"/>
          <p:cNvSpPr txBox="1"/>
          <p:nvPr>
            <p:ph idx="1" type="body"/>
          </p:nvPr>
        </p:nvSpPr>
        <p:spPr>
          <a:xfrm>
            <a:off x="727000" y="1996250"/>
            <a:ext cx="534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92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950"/>
              <a:buFont typeface="Baloo 2"/>
              <a:buChar char="•"/>
            </a:pPr>
            <a:r>
              <a:rPr lang="en-US" sz="2950">
                <a:latin typeface="Baloo 2"/>
                <a:ea typeface="Baloo 2"/>
                <a:cs typeface="Baloo 2"/>
                <a:sym typeface="Baloo 2"/>
              </a:rPr>
              <a:t>Where do we go from here?</a:t>
            </a:r>
            <a:endParaRPr sz="2950"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5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950">
              <a:solidFill>
                <a:srgbClr val="F947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800" y="2060112"/>
            <a:ext cx="5516675" cy="342487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16"/>
          <p:cNvSpPr txBox="1"/>
          <p:nvPr/>
        </p:nvSpPr>
        <p:spPr>
          <a:xfrm>
            <a:off x="758450" y="2688525"/>
            <a:ext cx="51435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592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Baloo 2"/>
              <a:buChar char="•"/>
            </a:pPr>
            <a:r>
              <a:rPr lang="en-US" sz="29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How much chatter is there in the</a:t>
            </a:r>
            <a:r>
              <a:rPr b="1" lang="en-US" sz="29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current day</a:t>
            </a:r>
            <a:r>
              <a:rPr lang="en-US" sz="29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?</a:t>
            </a:r>
            <a:endParaRPr sz="295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758450" y="3857125"/>
            <a:ext cx="4694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-US">
                <a:latin typeface="Baloo 2"/>
                <a:ea typeface="Baloo 2"/>
                <a:cs typeface="Baloo 2"/>
                <a:sym typeface="Baloo 2"/>
              </a:rPr>
              <a:t> </a:t>
            </a:r>
            <a:r>
              <a:rPr lang="en-US" sz="2950">
                <a:latin typeface="Baloo 2"/>
                <a:ea typeface="Baloo 2"/>
                <a:cs typeface="Baloo 2"/>
                <a:sym typeface="Baloo 2"/>
              </a:rPr>
              <a:t>How will keywords be used moving forward?</a:t>
            </a:r>
            <a:endParaRPr sz="2950"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2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References</a:t>
            </a:r>
            <a:endParaRPr sz="46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600" y="1498425"/>
            <a:ext cx="8028200" cy="45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f524c373_0_46"/>
          <p:cNvSpPr txBox="1"/>
          <p:nvPr/>
        </p:nvSpPr>
        <p:spPr>
          <a:xfrm>
            <a:off x="1384400" y="-185525"/>
            <a:ext cx="9312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F94700"/>
                </a:solidFill>
                <a:latin typeface="Fredoka One"/>
                <a:ea typeface="Fredoka One"/>
                <a:cs typeface="Fredoka One"/>
                <a:sym typeface="Fredoka One"/>
              </a:rPr>
              <a:t>Questions?</a:t>
            </a:r>
            <a:endParaRPr b="1" sz="9100">
              <a:solidFill>
                <a:srgbClr val="F947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33" name="Google Shape;233;ge5f524c373_0_46"/>
          <p:cNvPicPr preferRelativeResize="0"/>
          <p:nvPr/>
        </p:nvPicPr>
        <p:blipFill rotWithShape="1">
          <a:blip r:embed="rId3">
            <a:alphaModFix/>
          </a:blip>
          <a:srcRect b="21959" l="6557" r="7502" t="13549"/>
          <a:stretch/>
        </p:blipFill>
        <p:spPr>
          <a:xfrm>
            <a:off x="3282901" y="1545026"/>
            <a:ext cx="5514975" cy="4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2491650" y="108350"/>
            <a:ext cx="720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en-US" sz="5000" u="none" cap="none" strike="noStrike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Meet the Team</a:t>
            </a:r>
            <a:endParaRPr i="0" sz="5000" u="none" cap="none" strike="noStrike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73288" y="4438425"/>
            <a:ext cx="225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Chelsea Amihere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Junior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Computer Science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472813" y="4438413"/>
            <a:ext cx="225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Jadyn Godsey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Sophomore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Civil Engineering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374663" y="4432363"/>
            <a:ext cx="225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Dominick Davis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Junior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Electrical Engineering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9803938" y="4432363"/>
            <a:ext cx="225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Kyle Garcia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Senior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Industrial  Engineering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00" y="2503675"/>
            <a:ext cx="2126099" cy="185065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950" y="2503675"/>
            <a:ext cx="1851552" cy="1852498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6725" y="2454125"/>
            <a:ext cx="1949752" cy="1949752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8200" y="2503675"/>
            <a:ext cx="1851556" cy="1850652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2"/>
          <p:cNvSpPr txBox="1"/>
          <p:nvPr/>
        </p:nvSpPr>
        <p:spPr>
          <a:xfrm>
            <a:off x="4923738" y="4456088"/>
            <a:ext cx="225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Kourtney Garrett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Junior 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Electrical Engineering</a:t>
            </a:r>
            <a:endParaRPr b="1" i="0" sz="1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 b="0" l="0" r="10562" t="0"/>
          <a:stretch/>
        </p:blipFill>
        <p:spPr>
          <a:xfrm>
            <a:off x="5144225" y="2503425"/>
            <a:ext cx="1743759" cy="1949752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Overview</a:t>
            </a:r>
            <a:endParaRPr sz="50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249100" y="1623125"/>
            <a:ext cx="58083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What is our project?</a:t>
            </a:r>
            <a:endParaRPr b="1" sz="2000">
              <a:solidFill>
                <a:srgbClr val="F947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In this capstone project, we are applying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Machine Learning concepts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and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data skills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to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scan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and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analyze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articles that relate to covid from the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business pages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of CNN from the start of the pandemic in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March of 2020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 until </a:t>
            </a:r>
            <a:r>
              <a:rPr b="1" lang="en-US" sz="2000">
                <a:latin typeface="Baloo 2"/>
                <a:ea typeface="Baloo 2"/>
                <a:cs typeface="Baloo 2"/>
                <a:sym typeface="Baloo 2"/>
              </a:rPr>
              <a:t>April of 2020</a:t>
            </a: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. 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947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5153050" y="3528363"/>
            <a:ext cx="6405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900" u="none" cap="none" strike="noStrike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Our Goal:</a:t>
            </a:r>
            <a:endParaRPr b="1" i="0" sz="2900" u="none" cap="none" strike="noStrike">
              <a:solidFill>
                <a:srgbClr val="F947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700" u="none" cap="none" strike="noStrike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	</a:t>
            </a:r>
            <a:r>
              <a:rPr i="0" lang="en-US" sz="2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Our goal for this project is to use what we have learned about </a:t>
            </a:r>
            <a:r>
              <a:rPr b="1" i="0" lang="en-US" sz="2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Machine Learning</a:t>
            </a:r>
            <a:r>
              <a:rPr i="0" lang="en-US" sz="27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in order to</a:t>
            </a:r>
            <a:r>
              <a:rPr lang="en-US" sz="2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be able to deliver on the requirements for this project</a:t>
            </a:r>
            <a:endParaRPr i="0" sz="27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958" y="1623125"/>
            <a:ext cx="3127865" cy="15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76" y="3705302"/>
            <a:ext cx="2291248" cy="22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ctrTitle"/>
          </p:nvPr>
        </p:nvSpPr>
        <p:spPr>
          <a:xfrm>
            <a:off x="804775" y="-826025"/>
            <a:ext cx="102843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Natural Language Processing</a:t>
            </a:r>
            <a:endParaRPr b="1"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00" y="2263950"/>
            <a:ext cx="3326325" cy="22164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4"/>
          <p:cNvSpPr txBox="1"/>
          <p:nvPr/>
        </p:nvSpPr>
        <p:spPr>
          <a:xfrm>
            <a:off x="4157150" y="2705550"/>
            <a:ext cx="7890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Baloo 2"/>
                <a:ea typeface="Baloo 2"/>
                <a:cs typeface="Baloo 2"/>
                <a:sym typeface="Baloo 2"/>
              </a:rPr>
              <a:t>It </a:t>
            </a:r>
            <a:r>
              <a:rPr b="1"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interlinks computer and human language</a:t>
            </a:r>
            <a:r>
              <a:rPr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, which allowed us to take a </a:t>
            </a:r>
            <a:r>
              <a:rPr b="1"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large set of data </a:t>
            </a:r>
            <a:r>
              <a:rPr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and </a:t>
            </a:r>
            <a:r>
              <a:rPr b="1"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analyze it</a:t>
            </a:r>
            <a:r>
              <a:rPr i="0" lang="en-US" sz="33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to create our web scraper </a:t>
            </a:r>
            <a:endParaRPr i="0" sz="33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4826900" y="1936038"/>
            <a:ext cx="593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0000"/>
                </a:solidFill>
                <a:latin typeface="Baloo 2"/>
                <a:ea typeface="Baloo 2"/>
                <a:cs typeface="Baloo 2"/>
                <a:sym typeface="Baloo 2"/>
              </a:rPr>
              <a:t>What is used for?</a:t>
            </a:r>
            <a:endParaRPr b="1" sz="3800">
              <a:solidFill>
                <a:srgbClr val="FF00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5a70d4f2_1_4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Why Did We Choose This Topic?</a:t>
            </a:r>
            <a:endParaRPr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7" name="Google Shape;97;ge65a70d4f2_1_4"/>
          <p:cNvSpPr txBox="1"/>
          <p:nvPr>
            <p:ph idx="1" type="body"/>
          </p:nvPr>
        </p:nvSpPr>
        <p:spPr>
          <a:xfrm>
            <a:off x="-131375" y="1839000"/>
            <a:ext cx="57645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900">
              <a:solidFill>
                <a:srgbClr val="F947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900">
                <a:latin typeface="Baloo 2"/>
                <a:ea typeface="Baloo 2"/>
                <a:cs typeface="Baloo 2"/>
                <a:sym typeface="Baloo 2"/>
              </a:rPr>
              <a:t>The prompt sparked our interest due to how much of an </a:t>
            </a:r>
            <a:r>
              <a:rPr b="1" lang="en-US" sz="3900">
                <a:latin typeface="Baloo 2"/>
                <a:ea typeface="Baloo 2"/>
                <a:cs typeface="Baloo 2"/>
                <a:sym typeface="Baloo 2"/>
              </a:rPr>
              <a:t>impact</a:t>
            </a:r>
            <a:r>
              <a:rPr lang="en-US" sz="3900">
                <a:latin typeface="Baloo 2"/>
                <a:ea typeface="Baloo 2"/>
                <a:cs typeface="Baloo 2"/>
                <a:sym typeface="Baloo 2"/>
              </a:rPr>
              <a:t> Covid had across the nation.</a:t>
            </a:r>
            <a:endParaRPr sz="33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8" name="Google Shape;98;ge65a70d4f2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590" y="1900600"/>
            <a:ext cx="5006412" cy="281752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ge65a70d4f2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25" y="3664500"/>
            <a:ext cx="3966000" cy="2375625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0" y="0"/>
            <a:ext cx="1219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How Does This Topic Affect Our Community </a:t>
            </a:r>
            <a:endParaRPr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409800" y="1450150"/>
            <a:ext cx="589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6217500" y="3297675"/>
            <a:ext cx="5891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Sheds light on some things that became important to people because of the pandemic like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shutting down businesses</a:t>
            </a:r>
            <a:r>
              <a:rPr i="0" lang="en-US" sz="2600" u="none" cap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r>
              <a:rPr lang="en-US" sz="2600">
                <a:latin typeface="Baloo 2"/>
                <a:ea typeface="Baloo 2"/>
                <a:cs typeface="Baloo 2"/>
                <a:sym typeface="Baloo 2"/>
              </a:rPr>
              <a:t>and </a:t>
            </a:r>
            <a:r>
              <a:rPr b="1" lang="en-US" sz="2600">
                <a:latin typeface="Baloo 2"/>
                <a:ea typeface="Baloo 2"/>
                <a:cs typeface="Baloo 2"/>
                <a:sym typeface="Baloo 2"/>
              </a:rPr>
              <a:t>social distancing.</a:t>
            </a:r>
            <a:endParaRPr b="1" sz="26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6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789850"/>
            <a:ext cx="4646175" cy="203780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6"/>
          <p:cNvSpPr txBox="1"/>
          <p:nvPr/>
        </p:nvSpPr>
        <p:spPr>
          <a:xfrm>
            <a:off x="332125" y="1585675"/>
            <a:ext cx="632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Covid had a </a:t>
            </a:r>
            <a:r>
              <a:rPr b="1" lang="en-US" sz="2400">
                <a:latin typeface="Baloo 2"/>
                <a:ea typeface="Baloo 2"/>
                <a:cs typeface="Baloo 2"/>
                <a:sym typeface="Baloo 2"/>
              </a:rPr>
              <a:t>negative effect</a:t>
            </a: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 on our </a:t>
            </a:r>
            <a:r>
              <a:rPr b="1" lang="en-US" sz="2400">
                <a:latin typeface="Baloo 2"/>
                <a:ea typeface="Baloo 2"/>
                <a:cs typeface="Baloo 2"/>
                <a:sym typeface="Baloo 2"/>
              </a:rPr>
              <a:t>nation</a:t>
            </a: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 as a whole</a:t>
            </a:r>
            <a:endParaRPr sz="2400">
              <a:latin typeface="Baloo 2"/>
              <a:ea typeface="Baloo 2"/>
              <a:cs typeface="Baloo 2"/>
              <a:sym typeface="Baloo 2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loo 2"/>
              <a:buChar char="-"/>
            </a:pPr>
            <a:r>
              <a:rPr b="1" lang="en-US" sz="2400">
                <a:latin typeface="Baloo 2"/>
                <a:ea typeface="Baloo 2"/>
                <a:cs typeface="Baloo 2"/>
                <a:sym typeface="Baloo 2"/>
              </a:rPr>
              <a:t>Chatterbot</a:t>
            </a:r>
            <a:r>
              <a:rPr lang="en-US" sz="2400">
                <a:latin typeface="Baloo 2"/>
                <a:ea typeface="Baloo 2"/>
                <a:cs typeface="Baloo 2"/>
                <a:sym typeface="Baloo 2"/>
              </a:rPr>
              <a:t> focuses on the emotionally volatile conversations that were being talked and written about in the media. </a:t>
            </a:r>
            <a:endParaRPr sz="24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125" y="1701672"/>
            <a:ext cx="3564052" cy="2004775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/>
        </p:nvSpPr>
        <p:spPr>
          <a:xfrm>
            <a:off x="1278250" y="136400"/>
            <a:ext cx="865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en-US" sz="5000" u="none" cap="none" strike="noStrike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Consensus</a:t>
            </a:r>
            <a:endParaRPr i="0" sz="5000" u="none" cap="none" strike="noStrike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523" y="1840773"/>
            <a:ext cx="5206466" cy="3351900"/>
          </a:xfrm>
          <a:prstGeom prst="rect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7"/>
          <p:cNvSpPr txBox="1"/>
          <p:nvPr/>
        </p:nvSpPr>
        <p:spPr>
          <a:xfrm>
            <a:off x="6682325" y="2039075"/>
            <a:ext cx="5206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After analyzing the articles published by </a:t>
            </a:r>
            <a:r>
              <a:rPr b="1" i="0" lang="en-US" sz="25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CNN, </a:t>
            </a:r>
            <a:r>
              <a:rPr i="0" lang="en-US" sz="25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and researching words that were most prevalent </a:t>
            </a:r>
            <a:r>
              <a:rPr b="1" i="0" lang="en-US" sz="25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during the months  of March 2020 and April 2020</a:t>
            </a:r>
            <a:r>
              <a:rPr i="0" lang="en-US" sz="25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we have concluded that there was </a:t>
            </a:r>
            <a:r>
              <a:rPr lang="en-US" sz="2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 lot of </a:t>
            </a:r>
            <a:r>
              <a:rPr b="1" i="0" lang="en-US" sz="2500" u="none" cap="none" strike="noStrike">
                <a:solidFill>
                  <a:srgbClr val="00256D"/>
                </a:solidFill>
                <a:latin typeface="Baloo 2"/>
                <a:ea typeface="Baloo 2"/>
                <a:cs typeface="Baloo 2"/>
                <a:sym typeface="Baloo 2"/>
              </a:rPr>
              <a:t>chatter related to the pandemic</a:t>
            </a:r>
            <a:r>
              <a:rPr i="0" lang="en-US" sz="2500" u="none" cap="none" strike="no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in the Business articles of CNN</a:t>
            </a:r>
            <a:r>
              <a:rPr lang="en-US" sz="2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.</a:t>
            </a:r>
            <a:endParaRPr i="0" sz="2500" u="none" cap="none" strike="noStrik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ctrTitle"/>
          </p:nvPr>
        </p:nvSpPr>
        <p:spPr>
          <a:xfrm>
            <a:off x="475950" y="1502200"/>
            <a:ext cx="11240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Given a dataset with </a:t>
            </a:r>
            <a:r>
              <a:rPr b="1" lang="en-US" sz="216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300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 CNN Business articles, we search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ed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 these articles and determined what were the most commonly used words. Therefore, we searched the column </a:t>
            </a:r>
            <a:r>
              <a:rPr b="1" lang="en-US" sz="216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“body”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 for the </a:t>
            </a:r>
            <a:r>
              <a:rPr b="1" lang="en-US" sz="216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most frequently used words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 amongst the body of </a:t>
            </a:r>
            <a:r>
              <a:rPr b="1" lang="en-US" sz="2160">
                <a:solidFill>
                  <a:srgbClr val="F94700"/>
                </a:solidFill>
                <a:latin typeface="Baloo 2"/>
                <a:ea typeface="Baloo 2"/>
                <a:cs typeface="Baloo 2"/>
                <a:sym typeface="Baloo 2"/>
              </a:rPr>
              <a:t>all the articles</a:t>
            </a:r>
            <a:r>
              <a:rPr lang="en-US" sz="2160">
                <a:latin typeface="Baloo 2"/>
                <a:ea typeface="Baloo 2"/>
                <a:cs typeface="Baloo 2"/>
                <a:sym typeface="Baloo 2"/>
              </a:rPr>
              <a:t>.</a:t>
            </a:r>
            <a:endParaRPr sz="216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2" name="Google Shape;122;p8"/>
          <p:cNvSpPr txBox="1"/>
          <p:nvPr>
            <p:ph idx="1" type="subTitle"/>
          </p:nvPr>
        </p:nvSpPr>
        <p:spPr>
          <a:xfrm>
            <a:off x="444100" y="62600"/>
            <a:ext cx="116406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5000">
                <a:solidFill>
                  <a:srgbClr val="00256D"/>
                </a:solidFill>
                <a:latin typeface="Fredoka One"/>
                <a:ea typeface="Fredoka One"/>
                <a:cs typeface="Fredoka One"/>
                <a:sym typeface="Fredoka One"/>
              </a:rPr>
              <a:t>How Did We Come to this Consensus?</a:t>
            </a:r>
            <a:endParaRPr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88" y="2805675"/>
            <a:ext cx="11328625" cy="2610900"/>
          </a:xfrm>
          <a:prstGeom prst="rect">
            <a:avLst/>
          </a:prstGeom>
          <a:noFill/>
          <a:ln cap="flat" cmpd="sng" w="76200">
            <a:solidFill>
              <a:srgbClr val="00256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>
                <a:solidFill>
                  <a:srgbClr val="00256D"/>
                </a:solidFill>
                <a:highlight>
                  <a:srgbClr val="FFFFFF"/>
                </a:highlight>
                <a:latin typeface="Fredoka One"/>
                <a:ea typeface="Fredoka One"/>
                <a:cs typeface="Fredoka One"/>
                <a:sym typeface="Fredoka One"/>
              </a:rPr>
              <a:t>Data Process</a:t>
            </a:r>
            <a:endParaRPr sz="5000">
              <a:solidFill>
                <a:srgbClr val="00256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1583191" y="1509929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Read cnn_data</a:t>
            </a:r>
            <a:endParaRPr sz="26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1583500" y="2331699"/>
            <a:ext cx="2050800" cy="8022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Count the frequency of every word in cnn_data</a:t>
            </a:r>
            <a:endParaRPr sz="21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1583800" y="3365575"/>
            <a:ext cx="2050800" cy="7386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The word is a </a:t>
            </a:r>
            <a:r>
              <a:rPr b="1" lang="en-US" sz="17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stopword</a:t>
            </a:r>
            <a:endParaRPr b="1" sz="23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583200" y="4986195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No Action</a:t>
            </a:r>
            <a:endParaRPr sz="31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4692600" y="3439825"/>
            <a:ext cx="2109900" cy="590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Add the word and its frequency to a new dataset</a:t>
            </a:r>
            <a:endParaRPr sz="19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2542100" y="4345075"/>
            <a:ext cx="77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Baloo 2"/>
                <a:ea typeface="Baloo 2"/>
                <a:cs typeface="Baloo 2"/>
                <a:sym typeface="Baloo 2"/>
              </a:rPr>
              <a:t>True</a:t>
            </a:r>
            <a:endParaRPr sz="21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5" name="Google Shape;135;p11"/>
          <p:cNvSpPr txBox="1"/>
          <p:nvPr/>
        </p:nvSpPr>
        <p:spPr>
          <a:xfrm>
            <a:off x="3836875" y="3263863"/>
            <a:ext cx="100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False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7610591" y="1670329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Read Pandemic.txt</a:t>
            </a:r>
            <a:endParaRPr sz="2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7610612" y="3439818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This word from Pandemic.txt exist in the new dataset</a:t>
            </a:r>
            <a:endParaRPr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5849475" y="4986195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No Action</a:t>
            </a:r>
            <a:endParaRPr sz="29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9172950" y="4986202"/>
            <a:ext cx="2109900" cy="8553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 word to a new dataset and add + 1 for every article it appears on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40" name="Google Shape;140;p11"/>
          <p:cNvCxnSpPr>
            <a:stCxn id="129" idx="2"/>
            <a:endCxn id="130" idx="0"/>
          </p:cNvCxnSpPr>
          <p:nvPr/>
        </p:nvCxnSpPr>
        <p:spPr>
          <a:xfrm>
            <a:off x="2608591" y="2100029"/>
            <a:ext cx="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1"/>
          <p:cNvCxnSpPr>
            <a:endCxn id="131" idx="0"/>
          </p:cNvCxnSpPr>
          <p:nvPr/>
        </p:nvCxnSpPr>
        <p:spPr>
          <a:xfrm>
            <a:off x="2608900" y="3133975"/>
            <a:ext cx="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1"/>
          <p:cNvCxnSpPr>
            <a:stCxn id="131" idx="3"/>
            <a:endCxn id="133" idx="1"/>
          </p:cNvCxnSpPr>
          <p:nvPr/>
        </p:nvCxnSpPr>
        <p:spPr>
          <a:xfrm>
            <a:off x="3634600" y="3734875"/>
            <a:ext cx="105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1"/>
          <p:cNvCxnSpPr>
            <a:endCxn id="132" idx="0"/>
          </p:cNvCxnSpPr>
          <p:nvPr/>
        </p:nvCxnSpPr>
        <p:spPr>
          <a:xfrm>
            <a:off x="2606800" y="4130895"/>
            <a:ext cx="1800" cy="8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1"/>
          <p:cNvCxnSpPr>
            <a:stCxn id="136" idx="2"/>
            <a:endCxn id="137" idx="0"/>
          </p:cNvCxnSpPr>
          <p:nvPr/>
        </p:nvCxnSpPr>
        <p:spPr>
          <a:xfrm>
            <a:off x="8635991" y="2260429"/>
            <a:ext cx="0" cy="11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1"/>
          <p:cNvCxnSpPr>
            <a:endCxn id="137" idx="1"/>
          </p:cNvCxnSpPr>
          <p:nvPr/>
        </p:nvCxnSpPr>
        <p:spPr>
          <a:xfrm flipH="1" rot="10800000">
            <a:off x="6818012" y="3734868"/>
            <a:ext cx="7926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1"/>
          <p:cNvCxnSpPr>
            <a:endCxn id="138" idx="0"/>
          </p:cNvCxnSpPr>
          <p:nvPr/>
        </p:nvCxnSpPr>
        <p:spPr>
          <a:xfrm flipH="1">
            <a:off x="6874875" y="4050495"/>
            <a:ext cx="1814700" cy="9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1"/>
          <p:cNvCxnSpPr>
            <a:stCxn id="137" idx="2"/>
            <a:endCxn id="139" idx="0"/>
          </p:cNvCxnSpPr>
          <p:nvPr/>
        </p:nvCxnSpPr>
        <p:spPr>
          <a:xfrm>
            <a:off x="8636012" y="4029919"/>
            <a:ext cx="1591800" cy="9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1"/>
          <p:cNvSpPr txBox="1"/>
          <p:nvPr/>
        </p:nvSpPr>
        <p:spPr>
          <a:xfrm>
            <a:off x="9518325" y="4251138"/>
            <a:ext cx="10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Baloo 2"/>
                <a:ea typeface="Baloo 2"/>
                <a:cs typeface="Baloo 2"/>
                <a:sym typeface="Baloo 2"/>
              </a:rPr>
              <a:t>True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7107675" y="4251150"/>
            <a:ext cx="79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Baloo 2"/>
                <a:ea typeface="Baloo 2"/>
                <a:cs typeface="Baloo 2"/>
                <a:sym typeface="Baloo 2"/>
              </a:rPr>
              <a:t>False</a:t>
            </a:r>
            <a:endParaRPr sz="1700"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2021-07-08T17:14:45Z</dcterms:created>
  <dc:creator>Tunde</dc:creator>
</cp:coreProperties>
</file>